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5" r:id="rId1"/>
  </p:sldMasterIdLst>
  <p:sldIdLst>
    <p:sldId id="260" r:id="rId2"/>
    <p:sldId id="257" r:id="rId3"/>
    <p:sldId id="259" r:id="rId4"/>
    <p:sldId id="265" r:id="rId5"/>
    <p:sldId id="261" r:id="rId6"/>
    <p:sldId id="262" r:id="rId7"/>
    <p:sldId id="269" r:id="rId8"/>
    <p:sldId id="263" r:id="rId9"/>
    <p:sldId id="268" r:id="rId10"/>
    <p:sldId id="264" r:id="rId11"/>
    <p:sldId id="266" r:id="rId12"/>
    <p:sldId id="258" r:id="rId13"/>
    <p:sldId id="26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FB5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77" d="100"/>
          <a:sy n="77" d="100"/>
        </p:scale>
        <p:origin x="-306"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7543E8B6-CCD3-5E44-A57A-CEDF3232A41D}" type="datetimeFigureOut">
              <a:rPr lang="en-US" smtClean="0"/>
              <a:pPr/>
              <a:t>5/8/2012</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69E29E33-B620-47F9-BB04-8846C2A5AFCC}" type="slidenum">
              <a:rPr kumimoji="0" lang="en-US" smtClean="0"/>
              <a:pPr/>
              <a:t>‹#›</a:t>
            </a:fld>
            <a:endParaRPr kumimoji="0"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543E8B6-CCD3-5E44-A57A-CEDF3232A41D}" type="datetimeFigureOut">
              <a:rPr lang="en-US" smtClean="0"/>
              <a:pPr/>
              <a:t>5/8/2012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DF7956-5BCC-AB41-BD64-4679C513D078}"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16DF7956-5BCC-AB41-BD64-4679C513D078}"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543E8B6-CCD3-5E44-A57A-CEDF3232A41D}" type="datetimeFigureOut">
              <a:rPr lang="en-US" smtClean="0"/>
              <a:pPr/>
              <a:t>5/8/2012</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543E8B6-CCD3-5E44-A57A-CEDF3232A41D}" type="datetimeFigureOut">
              <a:rPr lang="en-US" smtClean="0"/>
              <a:pPr/>
              <a:t>5/8/2012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16DF7956-5BCC-AB41-BD64-4679C513D078}"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7543E8B6-CCD3-5E44-A57A-CEDF3232A41D}" type="datetimeFigureOut">
              <a:rPr lang="en-US" smtClean="0"/>
              <a:pPr/>
              <a:t>5/8/2012</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16DF7956-5BCC-AB41-BD64-4679C513D078}"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7543E8B6-CCD3-5E44-A57A-CEDF3232A41D}" type="datetimeFigureOut">
              <a:rPr lang="en-US" smtClean="0"/>
              <a:pPr/>
              <a:t>5/8/2012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DF7956-5BCC-AB41-BD64-4679C513D078}"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7543E8B6-CCD3-5E44-A57A-CEDF3232A41D}" type="datetimeFigureOut">
              <a:rPr lang="en-US" smtClean="0"/>
              <a:pPr/>
              <a:t>5/8/2012</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16DF7956-5BCC-AB41-BD64-4679C513D078}"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543E8B6-CCD3-5E44-A57A-CEDF3232A41D}" type="datetimeFigureOut">
              <a:rPr lang="en-US" smtClean="0"/>
              <a:pPr/>
              <a:t>5/8/2012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16DF7956-5BCC-AB41-BD64-4679C513D07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7543E8B6-CCD3-5E44-A57A-CEDF3232A41D}" type="datetimeFigureOut">
              <a:rPr lang="en-US" smtClean="0"/>
              <a:pPr/>
              <a:t>5/8/2012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16DF7956-5BCC-AB41-BD64-4679C513D07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69E29E33-B620-47F9-BB04-8846C2A5AFCC}" type="slidenum">
              <a:rPr kumimoji="0" lang="en-US" smtClean="0"/>
              <a:pPr/>
              <a:t>‹#›</a:t>
            </a:fld>
            <a:endParaRPr kumimoji="0"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7543E8B6-CCD3-5E44-A57A-CEDF3232A41D}" type="datetimeFigureOut">
              <a:rPr lang="en-US" smtClean="0"/>
              <a:pPr/>
              <a:t>5/8/2012</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16DF7956-5BCC-AB41-BD64-4679C513D078}"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7543E8B6-CCD3-5E44-A57A-CEDF3232A41D}" type="datetimeFigureOut">
              <a:rPr lang="en-US" smtClean="0"/>
              <a:pPr/>
              <a:t>5/8/2012</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7543E8B6-CCD3-5E44-A57A-CEDF3232A41D}" type="datetimeFigureOut">
              <a:rPr lang="en-US" smtClean="0"/>
              <a:pPr/>
              <a:t>5/8/2012</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16DF7956-5BCC-AB41-BD64-4679C513D078}"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rome.mrdonn.org/circus.html" TargetMode="External"/><Relationship Id="rId2" Type="http://schemas.openxmlformats.org/officeDocument/2006/relationships/hyperlink" Target="http://www.vroma.org/~bmcmanus/circu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By: Victoria liu</a:t>
            </a:r>
            <a:endParaRPr lang="en-US" dirty="0"/>
          </a:p>
        </p:txBody>
      </p:sp>
      <p:sp>
        <p:nvSpPr>
          <p:cNvPr id="4" name="Title 3"/>
          <p:cNvSpPr>
            <a:spLocks noGrp="1"/>
          </p:cNvSpPr>
          <p:nvPr>
            <p:ph type="ctrTitle"/>
          </p:nvPr>
        </p:nvSpPr>
        <p:spPr/>
        <p:txBody>
          <a:bodyPr/>
          <a:lstStyle/>
          <a:p>
            <a:r>
              <a:rPr lang="en-US" dirty="0" smtClean="0"/>
              <a:t>Roman Chariot Racing</a:t>
            </a:r>
            <a:endParaRPr lang="en-US" dirty="0"/>
          </a:p>
        </p:txBody>
      </p:sp>
      <p:pic>
        <p:nvPicPr>
          <p:cNvPr id="6" name="Picture 5"/>
          <p:cNvPicPr>
            <a:picLocks noChangeAspect="1"/>
          </p:cNvPicPr>
          <p:nvPr/>
        </p:nvPicPr>
        <p:blipFill>
          <a:blip r:embed="rId2"/>
          <a:stretch>
            <a:fillRect/>
          </a:stretch>
        </p:blipFill>
        <p:spPr>
          <a:xfrm>
            <a:off x="197374" y="3087717"/>
            <a:ext cx="3598379" cy="3254534"/>
          </a:xfrm>
          <a:prstGeom prst="rect">
            <a:avLst/>
          </a:prstGeom>
        </p:spPr>
      </p:pic>
      <p:pic>
        <p:nvPicPr>
          <p:cNvPr id="7" name="Picture 6"/>
          <p:cNvPicPr>
            <a:picLocks noChangeAspect="1"/>
          </p:cNvPicPr>
          <p:nvPr/>
        </p:nvPicPr>
        <p:blipFill>
          <a:blip r:embed="rId3"/>
          <a:stretch>
            <a:fillRect/>
          </a:stretch>
        </p:blipFill>
        <p:spPr>
          <a:xfrm>
            <a:off x="5109448" y="3114232"/>
            <a:ext cx="3348752" cy="3228019"/>
          </a:xfrm>
          <a:prstGeom prst="rect">
            <a:avLst/>
          </a:prstGeom>
        </p:spPr>
      </p:pic>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the Races Worked</a:t>
            </a:r>
            <a:endParaRPr lang="en-US" dirty="0"/>
          </a:p>
        </p:txBody>
      </p:sp>
      <p:sp>
        <p:nvSpPr>
          <p:cNvPr id="3" name="Content Placeholder 2"/>
          <p:cNvSpPr>
            <a:spLocks noGrp="1"/>
          </p:cNvSpPr>
          <p:nvPr>
            <p:ph sz="quarter" idx="1"/>
          </p:nvPr>
        </p:nvSpPr>
        <p:spPr/>
        <p:txBody>
          <a:bodyPr/>
          <a:lstStyle/>
          <a:p>
            <a:r>
              <a:rPr lang="en-US" dirty="0" smtClean="0"/>
              <a:t>Began with a ceremony headed by the dignitary who sponsored the game</a:t>
            </a:r>
          </a:p>
          <a:p>
            <a:r>
              <a:rPr lang="en-US" dirty="0" smtClean="0"/>
              <a:t>Charioteers, teams, musicians, dancers, and priests carrying the gods and goddesses who were to watch in the races followed the dignitary</a:t>
            </a:r>
          </a:p>
          <a:p>
            <a:r>
              <a:rPr lang="en-US" dirty="0" smtClean="0"/>
              <a:t>Usually 12 races a day</a:t>
            </a:r>
          </a:p>
          <a:p>
            <a:r>
              <a:rPr lang="en-US" dirty="0" smtClean="0"/>
              <a:t>Once the horses were ready, the white cloth (</a:t>
            </a:r>
            <a:r>
              <a:rPr lang="en-US" dirty="0" err="1" smtClean="0"/>
              <a:t>mappa</a:t>
            </a:r>
            <a:r>
              <a:rPr lang="en-US" dirty="0" smtClean="0"/>
              <a:t>) was dropped, and 12 teams began to race</a:t>
            </a:r>
          </a:p>
          <a:p>
            <a:r>
              <a:rPr lang="en-US" dirty="0" smtClean="0"/>
              <a:t>First team to complete 7 full laps wins</a:t>
            </a:r>
          </a:p>
          <a:p>
            <a:endParaRPr lang="en-US" dirty="0"/>
          </a:p>
        </p:txBody>
      </p:sp>
    </p:spTree>
  </p:cSld>
  <p:clrMapOvr>
    <a:masterClrMapping/>
  </p:clrMapOvr>
  <p:transition>
    <p:cut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 of the Race</a:t>
            </a:r>
            <a:endParaRPr lang="en-US" dirty="0"/>
          </a:p>
        </p:txBody>
      </p:sp>
      <p:sp>
        <p:nvSpPr>
          <p:cNvPr id="3" name="Content Placeholder 2"/>
          <p:cNvSpPr>
            <a:spLocks noGrp="1"/>
          </p:cNvSpPr>
          <p:nvPr>
            <p:ph sz="quarter" idx="1"/>
          </p:nvPr>
        </p:nvSpPr>
        <p:spPr/>
        <p:txBody>
          <a:bodyPr/>
          <a:lstStyle/>
          <a:p>
            <a:r>
              <a:rPr lang="en-US" dirty="0" smtClean="0"/>
              <a:t>Spectators followed the race by watching the egg or dolphin counters</a:t>
            </a:r>
          </a:p>
          <a:p>
            <a:r>
              <a:rPr lang="en-US" dirty="0" smtClean="0"/>
              <a:t>The winning charioteer is presented with a palm branch and wreath by the dignitary  </a:t>
            </a:r>
          </a:p>
          <a:p>
            <a:pPr>
              <a:buNone/>
            </a:pPr>
            <a:endParaRPr lang="en-US" dirty="0"/>
          </a:p>
        </p:txBody>
      </p:sp>
      <p:pic>
        <p:nvPicPr>
          <p:cNvPr id="4" name="Picture 3"/>
          <p:cNvPicPr>
            <a:picLocks noChangeAspect="1"/>
          </p:cNvPicPr>
          <p:nvPr/>
        </p:nvPicPr>
        <p:blipFill>
          <a:blip r:embed="rId2"/>
          <a:stretch>
            <a:fillRect/>
          </a:stretch>
        </p:blipFill>
        <p:spPr>
          <a:xfrm>
            <a:off x="6094728" y="2898549"/>
            <a:ext cx="2710944" cy="3567031"/>
          </a:xfrm>
          <a:prstGeom prst="rect">
            <a:avLst/>
          </a:prstGeom>
        </p:spPr>
      </p:pic>
    </p:spTree>
  </p:cSld>
  <p:clrMapOvr>
    <a:masterClrMapping/>
  </p:clrMapOvr>
  <p:transition>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Purposes </a:t>
            </a:r>
            <a:endParaRPr lang="en-US" dirty="0"/>
          </a:p>
        </p:txBody>
      </p:sp>
      <p:sp>
        <p:nvSpPr>
          <p:cNvPr id="3" name="Content Placeholder 2"/>
          <p:cNvSpPr>
            <a:spLocks noGrp="1"/>
          </p:cNvSpPr>
          <p:nvPr>
            <p:ph sz="quarter" idx="1"/>
          </p:nvPr>
        </p:nvSpPr>
        <p:spPr/>
        <p:txBody>
          <a:bodyPr/>
          <a:lstStyle/>
          <a:p>
            <a:r>
              <a:rPr lang="en-US" dirty="0" smtClean="0"/>
              <a:t>Races related with funeral  games</a:t>
            </a:r>
          </a:p>
          <a:p>
            <a:r>
              <a:rPr lang="en-US" dirty="0" smtClean="0"/>
              <a:t>In Rome, had religious ties</a:t>
            </a:r>
          </a:p>
          <a:p>
            <a:pPr lvl="2"/>
            <a:r>
              <a:rPr lang="en-US" dirty="0" smtClean="0"/>
              <a:t>To chariot driving deities</a:t>
            </a:r>
          </a:p>
          <a:p>
            <a:pPr lvl="3"/>
            <a:r>
              <a:rPr lang="en-US" dirty="0" smtClean="0"/>
              <a:t>Sol (the sun)</a:t>
            </a:r>
          </a:p>
          <a:p>
            <a:pPr lvl="3"/>
            <a:r>
              <a:rPr lang="en-US" dirty="0" smtClean="0"/>
              <a:t>Luna ( the moon)</a:t>
            </a:r>
          </a:p>
          <a:p>
            <a:pPr lvl="3"/>
            <a:r>
              <a:rPr lang="en-US" dirty="0" err="1" smtClean="0"/>
              <a:t>Consus</a:t>
            </a:r>
            <a:r>
              <a:rPr lang="en-US" dirty="0" smtClean="0"/>
              <a:t>, agricultural deity</a:t>
            </a:r>
          </a:p>
          <a:p>
            <a:r>
              <a:rPr lang="en-US" dirty="0" err="1" smtClean="0"/>
              <a:t>Ludi</a:t>
            </a:r>
            <a:r>
              <a:rPr lang="en-US" dirty="0" smtClean="0"/>
              <a:t> </a:t>
            </a:r>
            <a:r>
              <a:rPr lang="en-US" dirty="0" err="1" smtClean="0"/>
              <a:t>Magni</a:t>
            </a:r>
            <a:r>
              <a:rPr lang="en-US" dirty="0" smtClean="0"/>
              <a:t> was a festivity which was celebrated with the chariot races in honor of Jupiter</a:t>
            </a:r>
            <a:endParaRPr lang="en-US" dirty="0" smtClean="0">
              <a:solidFill>
                <a:srgbClr val="000000"/>
              </a:solidFill>
            </a:endParaRPr>
          </a:p>
        </p:txBody>
      </p:sp>
    </p:spTree>
  </p:cSld>
  <p:clrMapOvr>
    <a:masterClrMapping/>
  </p:clrMapOvr>
  <p:transition>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sz="quarter" idx="1"/>
          </p:nvPr>
        </p:nvSpPr>
        <p:spPr/>
        <p:txBody>
          <a:bodyPr/>
          <a:lstStyle/>
          <a:p>
            <a:r>
              <a:rPr lang="en-US" dirty="0" smtClean="0">
                <a:hlinkClick r:id="rId2"/>
              </a:rPr>
              <a:t>http://www.vroma.org/~bmcmanus/circus.html</a:t>
            </a:r>
            <a:endParaRPr lang="en-US" dirty="0" smtClean="0"/>
          </a:p>
          <a:p>
            <a:r>
              <a:rPr lang="en-US" dirty="0" smtClean="0">
                <a:hlinkClick r:id="rId3"/>
              </a:rPr>
              <a:t>http://rome.mrdonn.org/circus.html</a:t>
            </a:r>
            <a:endParaRPr lang="en-US" dirty="0" smtClean="0"/>
          </a:p>
          <a:p>
            <a:endParaRPr lang="en-US" dirty="0"/>
          </a:p>
        </p:txBody>
      </p:sp>
    </p:spTree>
  </p:cSld>
  <p:clrMapOvr>
    <a:masterClrMapping/>
  </p:clrMapOvr>
  <p:transition>
    <p:blind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Origins</a:t>
            </a:r>
            <a:endParaRPr lang="en-US" dirty="0"/>
          </a:p>
        </p:txBody>
      </p:sp>
      <p:sp>
        <p:nvSpPr>
          <p:cNvPr id="3" name="Content Placeholder 2"/>
          <p:cNvSpPr>
            <a:spLocks noGrp="1"/>
          </p:cNvSpPr>
          <p:nvPr>
            <p:ph sz="quarter" idx="1"/>
          </p:nvPr>
        </p:nvSpPr>
        <p:spPr/>
        <p:txBody>
          <a:bodyPr/>
          <a:lstStyle/>
          <a:p>
            <a:r>
              <a:rPr lang="en-US" dirty="0" smtClean="0"/>
              <a:t>Possibly oldest sport (6</a:t>
            </a:r>
            <a:r>
              <a:rPr lang="en-US" baseline="30000" dirty="0" smtClean="0"/>
              <a:t>th</a:t>
            </a:r>
            <a:r>
              <a:rPr lang="en-US" dirty="0" smtClean="0"/>
              <a:t> century BCE)</a:t>
            </a:r>
          </a:p>
          <a:p>
            <a:r>
              <a:rPr lang="en-US" dirty="0" smtClean="0"/>
              <a:t>Popular to Etruscans </a:t>
            </a:r>
          </a:p>
          <a:p>
            <a:r>
              <a:rPr lang="en-US" dirty="0" smtClean="0"/>
              <a:t>Evidence of chariot racing among the </a:t>
            </a:r>
            <a:r>
              <a:rPr lang="en-US" dirty="0" err="1" smtClean="0"/>
              <a:t>Lucanians</a:t>
            </a:r>
            <a:r>
              <a:rPr lang="en-US" dirty="0" smtClean="0"/>
              <a:t> of Sicily in 5</a:t>
            </a:r>
            <a:r>
              <a:rPr lang="en-US" baseline="30000" dirty="0" smtClean="0"/>
              <a:t>th</a:t>
            </a:r>
            <a:r>
              <a:rPr lang="en-US" dirty="0" smtClean="0"/>
              <a:t> century BCE</a:t>
            </a:r>
          </a:p>
          <a:p>
            <a:endParaRPr lang="en-US" dirty="0"/>
          </a:p>
        </p:txBody>
      </p:sp>
      <p:pic>
        <p:nvPicPr>
          <p:cNvPr id="4" name="Picture 3"/>
          <p:cNvPicPr>
            <a:picLocks noChangeAspect="1"/>
          </p:cNvPicPr>
          <p:nvPr/>
        </p:nvPicPr>
        <p:blipFill>
          <a:blip r:embed="rId2"/>
          <a:stretch>
            <a:fillRect/>
          </a:stretch>
        </p:blipFill>
        <p:spPr>
          <a:xfrm>
            <a:off x="1472008" y="3800348"/>
            <a:ext cx="6350000" cy="2298700"/>
          </a:xfrm>
          <a:prstGeom prst="rect">
            <a:avLst/>
          </a:prstGeom>
        </p:spPr>
      </p:pic>
    </p:spTree>
  </p:cSld>
  <p:clrMapOvr>
    <a:masterClrMapping/>
  </p:clrMapOvr>
  <p:transition>
    <p:newsfla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Location</a:t>
            </a:r>
            <a:endParaRPr lang="en-US" dirty="0"/>
          </a:p>
        </p:txBody>
      </p:sp>
      <p:sp>
        <p:nvSpPr>
          <p:cNvPr id="3" name="Content Placeholder 2"/>
          <p:cNvSpPr>
            <a:spLocks noGrp="1"/>
          </p:cNvSpPr>
          <p:nvPr>
            <p:ph sz="quarter" idx="1"/>
          </p:nvPr>
        </p:nvSpPr>
        <p:spPr/>
        <p:txBody>
          <a:bodyPr/>
          <a:lstStyle/>
          <a:p>
            <a:r>
              <a:rPr lang="en-US" dirty="0" smtClean="0"/>
              <a:t>Races held in a circus (got name from its oval shape)</a:t>
            </a:r>
          </a:p>
          <a:p>
            <a:r>
              <a:rPr lang="en-US" dirty="0" smtClean="0"/>
              <a:t>Oldest and largest circus-</a:t>
            </a:r>
          </a:p>
          <a:p>
            <a:pPr lvl="1"/>
            <a:r>
              <a:rPr lang="en-US" dirty="0" smtClean="0"/>
              <a:t>Circus </a:t>
            </a:r>
            <a:r>
              <a:rPr lang="en-US" dirty="0" err="1" smtClean="0"/>
              <a:t>Maximus</a:t>
            </a:r>
            <a:r>
              <a:rPr lang="en-US" dirty="0" smtClean="0"/>
              <a:t> </a:t>
            </a:r>
          </a:p>
          <a:p>
            <a:r>
              <a:rPr lang="en-US" dirty="0" smtClean="0"/>
              <a:t>Originally raced in a flat, sandy track; spectators sat on hills</a:t>
            </a:r>
          </a:p>
          <a:p>
            <a:r>
              <a:rPr lang="en-US" dirty="0" smtClean="0"/>
              <a:t>Gradually developed into Circus </a:t>
            </a:r>
            <a:r>
              <a:rPr lang="en-US" dirty="0" err="1" smtClean="0"/>
              <a:t>Maximus</a:t>
            </a:r>
            <a:endParaRPr lang="en-US" dirty="0" smtClean="0"/>
          </a:p>
          <a:p>
            <a:r>
              <a:rPr lang="en-US" dirty="0" smtClean="0"/>
              <a:t>First built with wood, burned down a few times</a:t>
            </a:r>
          </a:p>
          <a:p>
            <a:r>
              <a:rPr lang="en-US" dirty="0" smtClean="0"/>
              <a:t>Then rebuilt with marble and concrete</a:t>
            </a:r>
          </a:p>
          <a:p>
            <a:endParaRPr lang="en-US" dirty="0" smtClean="0"/>
          </a:p>
          <a:p>
            <a:endParaRPr lang="en-US" dirty="0" smtClean="0"/>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a:buNone/>
            </a:pPr>
            <a:endParaRPr lang="en-US" dirty="0"/>
          </a:p>
        </p:txBody>
      </p:sp>
      <p:pic>
        <p:nvPicPr>
          <p:cNvPr id="4" name="Picture 3"/>
          <p:cNvPicPr>
            <a:picLocks noChangeAspect="1"/>
          </p:cNvPicPr>
          <p:nvPr/>
        </p:nvPicPr>
        <p:blipFill>
          <a:blip r:embed="rId2"/>
          <a:stretch>
            <a:fillRect/>
          </a:stretch>
        </p:blipFill>
        <p:spPr>
          <a:xfrm>
            <a:off x="1069275" y="2353468"/>
            <a:ext cx="6759467" cy="3068799"/>
          </a:xfrm>
          <a:prstGeom prst="rect">
            <a:avLst/>
          </a:prstGeom>
        </p:spPr>
      </p:pic>
    </p:spTree>
  </p:cSld>
  <p:clrMapOvr>
    <a:masterClrMapping/>
  </p:clrMapOvr>
  <p:transition>
    <p:cover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Popularity</a:t>
            </a:r>
            <a:endParaRPr lang="en-US" dirty="0"/>
          </a:p>
        </p:txBody>
      </p:sp>
      <p:sp>
        <p:nvSpPr>
          <p:cNvPr id="3" name="Content Placeholder 2"/>
          <p:cNvSpPr>
            <a:spLocks noGrp="1"/>
          </p:cNvSpPr>
          <p:nvPr>
            <p:ph sz="quarter" idx="1"/>
          </p:nvPr>
        </p:nvSpPr>
        <p:spPr/>
        <p:txBody>
          <a:bodyPr/>
          <a:lstStyle/>
          <a:p>
            <a:r>
              <a:rPr lang="en-US" dirty="0" smtClean="0"/>
              <a:t>Popular to all social classes</a:t>
            </a:r>
          </a:p>
          <a:p>
            <a:r>
              <a:rPr lang="en-US" dirty="0" smtClean="0"/>
              <a:t>Popularity depicted in common household items </a:t>
            </a:r>
            <a:endParaRPr lang="en-US" dirty="0"/>
          </a:p>
        </p:txBody>
      </p:sp>
      <p:pic>
        <p:nvPicPr>
          <p:cNvPr id="4" name="Picture 3"/>
          <p:cNvPicPr>
            <a:picLocks noChangeAspect="1"/>
          </p:cNvPicPr>
          <p:nvPr/>
        </p:nvPicPr>
        <p:blipFill>
          <a:blip r:embed="rId2"/>
          <a:stretch>
            <a:fillRect/>
          </a:stretch>
        </p:blipFill>
        <p:spPr>
          <a:xfrm>
            <a:off x="1401938" y="2530348"/>
            <a:ext cx="6057900" cy="3568700"/>
          </a:xfrm>
          <a:prstGeom prst="rect">
            <a:avLst/>
          </a:prstGeom>
        </p:spPr>
      </p:pic>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Charioteers and Teams</a:t>
            </a:r>
            <a:endParaRPr lang="en-US" dirty="0"/>
          </a:p>
        </p:txBody>
      </p:sp>
      <p:sp>
        <p:nvSpPr>
          <p:cNvPr id="3" name="Content Placeholder 2"/>
          <p:cNvSpPr>
            <a:spLocks noGrp="1"/>
          </p:cNvSpPr>
          <p:nvPr>
            <p:ph sz="quarter" idx="1"/>
          </p:nvPr>
        </p:nvSpPr>
        <p:spPr/>
        <p:txBody>
          <a:bodyPr/>
          <a:lstStyle/>
          <a:p>
            <a:r>
              <a:rPr lang="en-US" dirty="0" smtClean="0"/>
              <a:t>Most charioteers started as slaves, but bought their freedom</a:t>
            </a:r>
          </a:p>
          <a:p>
            <a:r>
              <a:rPr lang="en-US" dirty="0" smtClean="0"/>
              <a:t>4 racing companies were known by their colors </a:t>
            </a:r>
          </a:p>
          <a:p>
            <a:pPr lvl="1"/>
            <a:r>
              <a:rPr lang="en-US" dirty="0" smtClean="0">
                <a:solidFill>
                  <a:srgbClr val="FF0000"/>
                </a:solidFill>
              </a:rPr>
              <a:t>Red</a:t>
            </a:r>
            <a:r>
              <a:rPr lang="en-US" dirty="0" smtClean="0"/>
              <a:t>, </a:t>
            </a:r>
            <a:r>
              <a:rPr lang="en-US" dirty="0" smtClean="0">
                <a:solidFill>
                  <a:schemeClr val="bg1"/>
                </a:solidFill>
              </a:rPr>
              <a:t>White</a:t>
            </a:r>
            <a:r>
              <a:rPr lang="en-US" dirty="0" smtClean="0"/>
              <a:t>, </a:t>
            </a:r>
            <a:r>
              <a:rPr lang="en-US" dirty="0" smtClean="0">
                <a:solidFill>
                  <a:srgbClr val="3FB5FF"/>
                </a:solidFill>
              </a:rPr>
              <a:t>Blue</a:t>
            </a:r>
            <a:r>
              <a:rPr lang="en-US" dirty="0" smtClean="0"/>
              <a:t>, and </a:t>
            </a:r>
            <a:r>
              <a:rPr lang="en-US" dirty="0" smtClean="0">
                <a:solidFill>
                  <a:srgbClr val="CCFFCC"/>
                </a:solidFill>
              </a:rPr>
              <a:t>Green</a:t>
            </a:r>
          </a:p>
        </p:txBody>
      </p:sp>
      <p:pic>
        <p:nvPicPr>
          <p:cNvPr id="4" name="Picture 3"/>
          <p:cNvPicPr>
            <a:picLocks noChangeAspect="1"/>
          </p:cNvPicPr>
          <p:nvPr/>
        </p:nvPicPr>
        <p:blipFill>
          <a:blip r:embed="rId2"/>
          <a:stretch>
            <a:fillRect/>
          </a:stretch>
        </p:blipFill>
        <p:spPr>
          <a:xfrm>
            <a:off x="301753" y="3400777"/>
            <a:ext cx="1901132" cy="1820334"/>
          </a:xfrm>
          <a:prstGeom prst="rect">
            <a:avLst/>
          </a:prstGeom>
        </p:spPr>
      </p:pic>
      <p:pic>
        <p:nvPicPr>
          <p:cNvPr id="5" name="Picture 4"/>
          <p:cNvPicPr>
            <a:picLocks noChangeAspect="1"/>
          </p:cNvPicPr>
          <p:nvPr/>
        </p:nvPicPr>
        <p:blipFill>
          <a:blip r:embed="rId3"/>
          <a:stretch>
            <a:fillRect/>
          </a:stretch>
        </p:blipFill>
        <p:spPr>
          <a:xfrm>
            <a:off x="2441221" y="4060704"/>
            <a:ext cx="1852261" cy="1893937"/>
          </a:xfrm>
          <a:prstGeom prst="rect">
            <a:avLst/>
          </a:prstGeom>
        </p:spPr>
      </p:pic>
      <p:pic>
        <p:nvPicPr>
          <p:cNvPr id="6" name="Picture 5"/>
          <p:cNvPicPr>
            <a:picLocks noChangeAspect="1"/>
          </p:cNvPicPr>
          <p:nvPr/>
        </p:nvPicPr>
        <p:blipFill>
          <a:blip r:embed="rId4"/>
          <a:stretch>
            <a:fillRect/>
          </a:stretch>
        </p:blipFill>
        <p:spPr>
          <a:xfrm>
            <a:off x="4614333" y="3400777"/>
            <a:ext cx="1820333" cy="1824884"/>
          </a:xfrm>
          <a:prstGeom prst="rect">
            <a:avLst/>
          </a:prstGeom>
        </p:spPr>
      </p:pic>
      <p:pic>
        <p:nvPicPr>
          <p:cNvPr id="7" name="Picture 6"/>
          <p:cNvPicPr>
            <a:picLocks noChangeAspect="1"/>
          </p:cNvPicPr>
          <p:nvPr/>
        </p:nvPicPr>
        <p:blipFill>
          <a:blip r:embed="rId5"/>
          <a:stretch>
            <a:fillRect/>
          </a:stretch>
        </p:blipFill>
        <p:spPr>
          <a:xfrm>
            <a:off x="6809199" y="4122877"/>
            <a:ext cx="1996473" cy="1831764"/>
          </a:xfrm>
          <a:prstGeom prst="rect">
            <a:avLst/>
          </a:prstGeom>
        </p:spPr>
      </p:pic>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Rivalry </a:t>
            </a:r>
            <a:endParaRPr lang="en-US" dirty="0"/>
          </a:p>
        </p:txBody>
      </p:sp>
      <p:sp>
        <p:nvSpPr>
          <p:cNvPr id="3" name="Content Placeholder 2"/>
          <p:cNvSpPr>
            <a:spLocks noGrp="1"/>
          </p:cNvSpPr>
          <p:nvPr>
            <p:ph sz="quarter" idx="1"/>
          </p:nvPr>
        </p:nvSpPr>
        <p:spPr/>
        <p:txBody>
          <a:bodyPr>
            <a:normAutofit lnSpcReduction="10000"/>
          </a:bodyPr>
          <a:lstStyle/>
          <a:p>
            <a:r>
              <a:rPr lang="en-US" dirty="0" smtClean="0"/>
              <a:t>Help me in the Circus on 8 November. Bind every limb, every sinew, the shoulders, the ankles and the elbows of Olympus, </a:t>
            </a:r>
            <a:r>
              <a:rPr lang="en-US" dirty="0" err="1" smtClean="0"/>
              <a:t>Olympianus</a:t>
            </a:r>
            <a:r>
              <a:rPr lang="en-US" dirty="0" smtClean="0"/>
              <a:t>, </a:t>
            </a:r>
            <a:r>
              <a:rPr lang="en-US" dirty="0" err="1" smtClean="0"/>
              <a:t>Scortius</a:t>
            </a:r>
            <a:r>
              <a:rPr lang="en-US" dirty="0" smtClean="0"/>
              <a:t> and </a:t>
            </a:r>
            <a:r>
              <a:rPr lang="en-US" dirty="0" err="1" smtClean="0"/>
              <a:t>Juvencus</a:t>
            </a:r>
            <a:r>
              <a:rPr lang="en-US" dirty="0" smtClean="0"/>
              <a:t>, the charioteers of the Red. Torment their minds, their intelligence and their senses so that they may not know what they are doing, and knock out their eyes so that they may not see where they are going—neither they nor the horses they are going to drive. (translated by H. A. Harris, </a:t>
            </a:r>
            <a:r>
              <a:rPr lang="en-US" i="1" dirty="0" smtClean="0"/>
              <a:t>Sport in Greece and Rome, 235-36)</a:t>
            </a:r>
          </a:p>
          <a:p>
            <a:r>
              <a:rPr lang="en-US" i="1" dirty="0" smtClean="0"/>
              <a:t>(Trying to incapacitate a red racer)</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Chariots</a:t>
            </a:r>
            <a:endParaRPr lang="en-US" dirty="0"/>
          </a:p>
        </p:txBody>
      </p:sp>
      <p:sp>
        <p:nvSpPr>
          <p:cNvPr id="3" name="Content Placeholder 2"/>
          <p:cNvSpPr>
            <a:spLocks noGrp="1"/>
          </p:cNvSpPr>
          <p:nvPr>
            <p:ph sz="quarter" idx="1"/>
          </p:nvPr>
        </p:nvSpPr>
        <p:spPr/>
        <p:txBody>
          <a:bodyPr/>
          <a:lstStyle/>
          <a:p>
            <a:r>
              <a:rPr lang="en-US" dirty="0" smtClean="0"/>
              <a:t>Designed to be as small and lightweight as possible</a:t>
            </a:r>
          </a:p>
          <a:p>
            <a:r>
              <a:rPr lang="en-US" dirty="0" smtClean="0"/>
              <a:t>Made of wood</a:t>
            </a:r>
          </a:p>
          <a:p>
            <a:r>
              <a:rPr lang="en-US" dirty="0" smtClean="0"/>
              <a:t>Enforced little support or protection to the charioteer</a:t>
            </a:r>
          </a:p>
          <a:p>
            <a:r>
              <a:rPr lang="en-US" dirty="0" smtClean="0"/>
              <a:t>Normally 4 racehorses per chariot</a:t>
            </a:r>
          </a:p>
          <a:p>
            <a:pPr>
              <a:buNone/>
            </a:pPr>
            <a:endParaRPr lang="en-US" dirty="0"/>
          </a:p>
        </p:txBody>
      </p:sp>
      <p:pic>
        <p:nvPicPr>
          <p:cNvPr id="4" name="Picture 3"/>
          <p:cNvPicPr>
            <a:picLocks noChangeAspect="1"/>
          </p:cNvPicPr>
          <p:nvPr/>
        </p:nvPicPr>
        <p:blipFill>
          <a:blip r:embed="rId2"/>
          <a:stretch>
            <a:fillRect/>
          </a:stretch>
        </p:blipFill>
        <p:spPr>
          <a:xfrm>
            <a:off x="4715933" y="3924836"/>
            <a:ext cx="3256844" cy="2174212"/>
          </a:xfrm>
          <a:prstGeom prst="rect">
            <a:avLst/>
          </a:prstGeom>
        </p:spPr>
      </p:pic>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Charioteers</a:t>
            </a:r>
            <a:endParaRPr lang="en-US" dirty="0"/>
          </a:p>
        </p:txBody>
      </p:sp>
      <p:sp>
        <p:nvSpPr>
          <p:cNvPr id="3" name="Content Placeholder 2"/>
          <p:cNvSpPr>
            <a:spLocks noGrp="1"/>
          </p:cNvSpPr>
          <p:nvPr>
            <p:ph sz="quarter" idx="1"/>
          </p:nvPr>
        </p:nvSpPr>
        <p:spPr/>
        <p:txBody>
          <a:bodyPr/>
          <a:lstStyle/>
          <a:p>
            <a:r>
              <a:rPr lang="en-US" dirty="0" smtClean="0"/>
              <a:t>Wore little body protection</a:t>
            </a:r>
          </a:p>
          <a:p>
            <a:r>
              <a:rPr lang="en-US" dirty="0" smtClean="0"/>
              <a:t>Light helmet</a:t>
            </a:r>
          </a:p>
          <a:p>
            <a:r>
              <a:rPr lang="en-US" dirty="0" smtClean="0"/>
              <a:t>The way that the reins were wrapped around their waists (to use body weight to control horses) was dangerous </a:t>
            </a:r>
            <a:endParaRPr lang="en-US" dirty="0"/>
          </a:p>
        </p:txBody>
      </p:sp>
      <p:pic>
        <p:nvPicPr>
          <p:cNvPr id="4" name="Picture 3"/>
          <p:cNvPicPr>
            <a:picLocks noChangeAspect="1"/>
          </p:cNvPicPr>
          <p:nvPr/>
        </p:nvPicPr>
        <p:blipFill>
          <a:blip r:embed="rId2"/>
          <a:stretch>
            <a:fillRect/>
          </a:stretch>
        </p:blipFill>
        <p:spPr>
          <a:xfrm>
            <a:off x="3798711" y="3401483"/>
            <a:ext cx="3352800" cy="2425700"/>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Civic.thmx</Template>
  <TotalTime>462</TotalTime>
  <Words>453</Words>
  <Application>Microsoft Office PowerPoint</Application>
  <PresentationFormat>On-screen Show (4:3)</PresentationFormat>
  <Paragraphs>53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Civic</vt:lpstr>
      <vt:lpstr>Roman Chariot Racing</vt:lpstr>
      <vt:lpstr>Origins</vt:lpstr>
      <vt:lpstr>Race Location</vt:lpstr>
      <vt:lpstr>PowerPoint Presentation</vt:lpstr>
      <vt:lpstr>Popularity</vt:lpstr>
      <vt:lpstr>Charioteers and Teams</vt:lpstr>
      <vt:lpstr>Rivalry </vt:lpstr>
      <vt:lpstr>The Chariots</vt:lpstr>
      <vt:lpstr>Charioteers</vt:lpstr>
      <vt:lpstr>How the Races Worked</vt:lpstr>
      <vt:lpstr>End of the Race</vt:lpstr>
      <vt:lpstr>Other Purposes </vt:lpstr>
      <vt:lpstr>Bibliography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Victoria Liu</dc:creator>
  <cp:lastModifiedBy>youngch</cp:lastModifiedBy>
  <cp:revision>15</cp:revision>
  <dcterms:created xsi:type="dcterms:W3CDTF">2012-05-08T03:41:58Z</dcterms:created>
  <dcterms:modified xsi:type="dcterms:W3CDTF">2012-05-08T15:01:27Z</dcterms:modified>
</cp:coreProperties>
</file>